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73" r:id="rId2"/>
    <p:sldId id="256" r:id="rId3"/>
    <p:sldId id="271" r:id="rId4"/>
    <p:sldId id="272" r:id="rId5"/>
    <p:sldId id="257" r:id="rId6"/>
    <p:sldId id="259" r:id="rId7"/>
    <p:sldId id="2349" r:id="rId8"/>
    <p:sldId id="2259" r:id="rId9"/>
    <p:sldId id="260" r:id="rId10"/>
    <p:sldId id="2177" r:id="rId11"/>
    <p:sldId id="2258" r:id="rId12"/>
    <p:sldId id="261" r:id="rId13"/>
    <p:sldId id="262" r:id="rId14"/>
    <p:sldId id="274" r:id="rId15"/>
    <p:sldId id="2338" r:id="rId16"/>
    <p:sldId id="2347" r:id="rId17"/>
    <p:sldId id="2210" r:id="rId18"/>
    <p:sldId id="2285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34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6"/>
    <p:restoredTop sz="94225"/>
  </p:normalViewPr>
  <p:slideViewPr>
    <p:cSldViewPr snapToGrid="0">
      <p:cViewPr varScale="1">
        <p:scale>
          <a:sx n="111" d="100"/>
          <a:sy n="111" d="100"/>
        </p:scale>
        <p:origin x="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02658-7247-B54F-B320-82EA4580A3BF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63A1-6CB0-C640-89BF-D00F6FA4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6050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076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6050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74114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6050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381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6050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2150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8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1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0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6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7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ovies/Software%20Development%20Life%20Cycle.flv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3B87-C14A-8A92-A2DF-772D1B17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73ADF-F499-0196-BABC-B90A6EEC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57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B5C8B8-8A2B-3357-D1BE-961BE5F0B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931" y="2369574"/>
            <a:ext cx="5884869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600" dirty="0" err="1"/>
              <a:t>Rekayasa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Perangkat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Lunak</a:t>
            </a:r>
            <a:r>
              <a:rPr lang="en-US" altLang="en-US" sz="3600" dirty="0"/>
              <a:t> (RPL)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FA74B22-48A9-0FEF-B16B-E63F82F14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0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52400"/>
            <a:ext cx="8501495" cy="68580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d-ID" dirty="0"/>
              <a:t>Kegagalan Project Software</a:t>
            </a:r>
            <a:endParaRPr lang="en-US" dirty="0"/>
          </a:p>
        </p:txBody>
      </p:sp>
      <p:sp>
        <p:nvSpPr>
          <p:cNvPr id="1135619" name="Rectangle 3"/>
          <p:cNvSpPr>
            <a:spLocks noGrp="1" noChangeArrowheads="1"/>
          </p:cNvSpPr>
          <p:nvPr>
            <p:ph idx="1"/>
          </p:nvPr>
        </p:nvSpPr>
        <p:spPr>
          <a:xfrm>
            <a:off x="2152650" y="1295400"/>
            <a:ext cx="8229600" cy="518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>
                <a:solidFill>
                  <a:srgbClr val="C00000"/>
                </a:solidFill>
              </a:rPr>
              <a:t>50%</a:t>
            </a:r>
            <a:r>
              <a:rPr lang="id-ID" sz="3600" dirty="0"/>
              <a:t> lebih project teknologi informasi </a:t>
            </a:r>
            <a:r>
              <a:rPr lang="id-ID" sz="3600" dirty="0">
                <a:solidFill>
                  <a:srgbClr val="C00000"/>
                </a:solidFill>
              </a:rPr>
              <a:t>gagal</a:t>
            </a:r>
            <a:r>
              <a:rPr lang="id-ID" sz="3600" dirty="0"/>
              <a:t> </a:t>
            </a:r>
            <a:br>
              <a:rPr lang="id-ID" sz="3200" dirty="0"/>
            </a:b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42%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- Standish Group, </a:t>
            </a:r>
            <a:r>
              <a:rPr lang="en-US" sz="2400" dirty="0">
                <a:solidFill>
                  <a:srgbClr val="00B050"/>
                </a:solidFill>
              </a:rPr>
              <a:t>53%</a:t>
            </a:r>
            <a:r>
              <a:rPr lang="en-US" sz="2400" dirty="0"/>
              <a:t> - General Accounting Office) </a:t>
            </a:r>
          </a:p>
          <a:p>
            <a:pPr lvl="1" eaLnBrk="1" hangingPunct="1">
              <a:lnSpc>
                <a:spcPct val="90000"/>
              </a:lnSpc>
            </a:pPr>
            <a:endParaRPr lang="id-ID" sz="2800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id-ID" sz="3200" dirty="0">
                <a:solidFill>
                  <a:srgbClr val="0070C0"/>
                </a:solidFill>
              </a:rPr>
              <a:t>Dibatalkan</a:t>
            </a:r>
            <a:r>
              <a:rPr lang="id-ID" sz="3200" dirty="0"/>
              <a:t> sebelum selesai</a:t>
            </a:r>
          </a:p>
          <a:p>
            <a:pPr lvl="1" eaLnBrk="1" hangingPunct="1">
              <a:lnSpc>
                <a:spcPct val="90000"/>
              </a:lnSpc>
            </a:pPr>
            <a:r>
              <a:rPr lang="id-ID" sz="3200" dirty="0"/>
              <a:t>Selesai tapi </a:t>
            </a:r>
            <a:r>
              <a:rPr lang="id-ID" sz="3200" dirty="0">
                <a:solidFill>
                  <a:srgbClr val="0070C0"/>
                </a:solidFill>
              </a:rPr>
              <a:t>tidak pernah dipakai</a:t>
            </a:r>
          </a:p>
          <a:p>
            <a:pPr lvl="1" eaLnBrk="1" hangingPunct="1">
              <a:lnSpc>
                <a:spcPct val="90000"/>
              </a:lnSpc>
            </a:pPr>
            <a:r>
              <a:rPr lang="id-ID" sz="3200" dirty="0">
                <a:solidFill>
                  <a:srgbClr val="0070C0"/>
                </a:solidFill>
              </a:rPr>
              <a:t>Tidak bermanfaat </a:t>
            </a:r>
            <a:r>
              <a:rPr lang="id-ID" sz="3200" dirty="0"/>
              <a:t>bagi pengguna</a:t>
            </a:r>
          </a:p>
          <a:p>
            <a:pPr lvl="1" eaLnBrk="1" hangingPunct="1">
              <a:lnSpc>
                <a:spcPct val="90000"/>
              </a:lnSpc>
            </a:pPr>
            <a:r>
              <a:rPr lang="id-ID" sz="3200" dirty="0">
                <a:solidFill>
                  <a:srgbClr val="0070C0"/>
                </a:solidFill>
              </a:rPr>
              <a:t>Tidak sesuai </a:t>
            </a:r>
            <a:r>
              <a:rPr lang="id-ID" sz="3200" dirty="0"/>
              <a:t>dengan keinginan pengguna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42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6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36525"/>
            <a:ext cx="9194904" cy="685800"/>
          </a:xfrm>
        </p:spPr>
        <p:txBody>
          <a:bodyPr>
            <a:normAutofit fontScale="90000"/>
          </a:bodyPr>
          <a:lstStyle/>
          <a:p>
            <a:r>
              <a:rPr lang="id-ID" sz="3600" i="1" dirty="0"/>
              <a:t>Size</a:t>
            </a:r>
            <a:r>
              <a:rPr lang="id-ID" sz="3600" dirty="0"/>
              <a:t> Berbanding Lurus dengan Kegagalan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8560376"/>
              </p:ext>
            </p:extLst>
          </p:nvPr>
        </p:nvGraphicFramePr>
        <p:xfrm>
          <a:off x="1752600" y="822325"/>
          <a:ext cx="8686800" cy="55010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110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443">
                <a:tc>
                  <a:txBody>
                    <a:bodyPr/>
                    <a:lstStyle/>
                    <a:p>
                      <a:r>
                        <a:rPr lang="en-US" sz="2000" b="1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Hudson Bay (Canada)</a:t>
                      </a:r>
                      <a:endParaRPr lang="en-US" sz="20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Inventory system 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problems lead to </a:t>
                      </a:r>
                      <a:r>
                        <a:rPr lang="en-US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$33.3 million loss</a:t>
                      </a:r>
                      <a:endParaRPr lang="en-US" sz="2000" b="0" dirty="0">
                        <a:solidFill>
                          <a:srgbClr val="0070C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443">
                <a:tc>
                  <a:txBody>
                    <a:bodyPr/>
                    <a:lstStyle/>
                    <a:p>
                      <a:r>
                        <a:rPr lang="en-US" sz="2000" b="1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UK Inland Revenue</a:t>
                      </a:r>
                      <a:endParaRPr lang="en-US" sz="20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$3.45 billion 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tax-credit overpayment caused by </a:t>
                      </a:r>
                      <a:r>
                        <a:rPr lang="en-US" sz="2000" b="0" kern="1200" baseline="0" dirty="0"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software errors</a:t>
                      </a:r>
                      <a:endParaRPr lang="en-US" sz="2000" b="0" dirty="0"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53">
                <a:tc>
                  <a:txBody>
                    <a:bodyPr/>
                    <a:lstStyle/>
                    <a:p>
                      <a:r>
                        <a:rPr lang="en-US" sz="2000" b="1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Avis Europe PLC (UK)</a:t>
                      </a:r>
                      <a:endParaRPr lang="en-US" sz="20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Enterprise resource planning </a:t>
                      </a:r>
                      <a:r>
                        <a:rPr lang="en-US" sz="2000" b="0" kern="1200" baseline="0" dirty="0"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(ERP) system 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cancelled after </a:t>
                      </a:r>
                      <a:r>
                        <a:rPr lang="en-US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$54.5 million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spent</a:t>
                      </a:r>
                      <a:endParaRPr lang="en-US" sz="2000" b="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053">
                <a:tc>
                  <a:txBody>
                    <a:bodyPr/>
                    <a:lstStyle/>
                    <a:p>
                      <a:r>
                        <a:rPr lang="en-US" sz="2000" b="1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Ford Motor Co.</a:t>
                      </a:r>
                      <a:endParaRPr lang="en-US" sz="20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Purchasing system 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abandoned after deployment costing approximately </a:t>
                      </a:r>
                      <a:r>
                        <a:rPr lang="en-US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$400 </a:t>
                      </a:r>
                      <a:r>
                        <a:rPr lang="id-ID" sz="2000" b="0" kern="1200" baseline="0" dirty="0" err="1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million</a:t>
                      </a:r>
                      <a:endParaRPr lang="en-US" sz="2000" b="0" dirty="0">
                        <a:solidFill>
                          <a:srgbClr val="0070C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43">
                <a:tc>
                  <a:txBody>
                    <a:bodyPr/>
                    <a:lstStyle/>
                    <a:p>
                      <a:r>
                        <a:rPr lang="en-US" sz="2000" b="1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Hewlett-Packard Co.</a:t>
                      </a:r>
                      <a:endParaRPr lang="en-US" sz="20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ERP system 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problems contribute to </a:t>
                      </a:r>
                      <a:r>
                        <a:rPr lang="en-US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$160 million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loss</a:t>
                      </a:r>
                      <a:endParaRPr lang="en-US" sz="2000" b="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053">
                <a:tc>
                  <a:txBody>
                    <a:bodyPr/>
                    <a:lstStyle/>
                    <a:p>
                      <a:r>
                        <a:rPr lang="en-US" sz="2000" b="1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AT&amp;T Wireless</a:t>
                      </a:r>
                      <a:endParaRPr lang="en-US" sz="2000" b="1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Customer relations management </a:t>
                      </a:r>
                      <a:r>
                        <a:rPr lang="en-US" sz="2000" b="0" kern="1200" baseline="0" dirty="0"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(CRM) system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upgrade problems lead to </a:t>
                      </a:r>
                      <a:r>
                        <a:rPr lang="en-US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$100</a:t>
                      </a:r>
                      <a:r>
                        <a:rPr lang="id-ID" sz="2000" b="0" kern="1200" baseline="0" dirty="0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id-ID" sz="2000" b="0" kern="1200" baseline="0" dirty="0" err="1"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million</a:t>
                      </a:r>
                      <a:r>
                        <a:rPr lang="en-US" sz="2000" b="0" kern="12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loss</a:t>
                      </a:r>
                      <a:endParaRPr lang="en-US" sz="2000" b="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4401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82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D6A92B0-FE7A-9BD5-E784-AFA37B6292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6600"/>
              <a:t>Software Engineering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E28F8E4-56F9-55E2-1765-164DF06E25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95324" y="2872921"/>
            <a:ext cx="10591800" cy="1487953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altLang="en-US" sz="2800" dirty="0" err="1"/>
              <a:t>Teknologi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harus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digunakan</a:t>
            </a:r>
            <a:r>
              <a:rPr lang="en-US" altLang="en-US" sz="2800" dirty="0"/>
              <a:t> oleh </a:t>
            </a:r>
            <a:r>
              <a:rPr lang="en-US" altLang="en-US" sz="2800" dirty="0" err="1"/>
              <a:t>setiap</a:t>
            </a:r>
            <a:r>
              <a:rPr lang="en-US" altLang="en-US" sz="2800" dirty="0"/>
              <a:t> orang/</a:t>
            </a:r>
            <a:r>
              <a:rPr lang="en-US" altLang="en-US" sz="2800" dirty="0" err="1"/>
              <a:t>kelompok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akan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membangun</a:t>
            </a:r>
            <a:r>
              <a:rPr lang="en-US" altLang="en-US" sz="2800" dirty="0"/>
              <a:t> s/w, </a:t>
            </a:r>
            <a:r>
              <a:rPr lang="en-US" altLang="en-US" sz="2800" dirty="0" err="1"/>
              <a:t>dengan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melalui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serangkaian</a:t>
            </a:r>
            <a:r>
              <a:rPr lang="en-US" altLang="en-US" sz="2800" dirty="0"/>
              <a:t> proses, </a:t>
            </a:r>
            <a:r>
              <a:rPr lang="en-US" altLang="en-US" sz="2800" dirty="0" err="1"/>
              <a:t>sekumpulan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metode</a:t>
            </a:r>
            <a:r>
              <a:rPr lang="en-US" altLang="en-US" sz="2800" dirty="0"/>
              <a:t>, dan </a:t>
            </a:r>
            <a:r>
              <a:rPr lang="en-US" altLang="en-US" sz="2800" dirty="0" err="1"/>
              <a:t>alat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bantu</a:t>
            </a:r>
            <a:r>
              <a:rPr lang="en-US" altLang="en-US" sz="2800" dirty="0"/>
              <a:t> (tools)</a:t>
            </a:r>
          </a:p>
        </p:txBody>
      </p:sp>
      <p:cxnSp>
        <p:nvCxnSpPr>
          <p:cNvPr id="8214" name="Straight Connector 82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6" name="Straight Connector 82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1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5" name="Straight Connector 92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7" name="Straight Connector 92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9220" descr="Steel machine">
            <a:extLst>
              <a:ext uri="{FF2B5EF4-FFF2-40B4-BE49-F238E27FC236}">
                <a16:creationId xmlns:a16="http://schemas.microsoft.com/office/drawing/2014/main" id="{CF832858-A18D-747B-100C-53CD69CC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51" r="28817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075216DC-A4BF-5BE7-4388-755894823ED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4000"/>
              <a:t>Alasan Perlu S/W Engineering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4EEBDB-8382-EC01-888C-ED7BAE4B07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866968" y="2221992"/>
            <a:ext cx="6627924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mendapatkan</a:t>
            </a:r>
            <a:r>
              <a:rPr lang="en-US" altLang="en-US" dirty="0"/>
              <a:t> s/w yang </a:t>
            </a:r>
            <a:r>
              <a:rPr lang="en-US" altLang="en-US" dirty="0" err="1"/>
              <a:t>benar</a:t>
            </a:r>
            <a:r>
              <a:rPr lang="en-US" altLang="en-US" dirty="0"/>
              <a:t>, dan </a:t>
            </a:r>
            <a:r>
              <a:rPr lang="en-US" altLang="en-US" dirty="0" err="1"/>
              <a:t>membuat</a:t>
            </a:r>
            <a:r>
              <a:rPr lang="en-US" altLang="en-US" dirty="0"/>
              <a:t> s/w </a:t>
            </a:r>
            <a:r>
              <a:rPr lang="en-US" altLang="en-US" dirty="0" err="1"/>
              <a:t>menjadi</a:t>
            </a:r>
            <a:r>
              <a:rPr lang="en-US" altLang="en-US" dirty="0"/>
              <a:t> </a:t>
            </a:r>
            <a:r>
              <a:rPr lang="en-US" altLang="en-US" dirty="0" err="1"/>
              <a:t>benar</a:t>
            </a:r>
            <a:endParaRPr lang="en-US" alt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dirty="0"/>
              <a:t>S/W </a:t>
            </a:r>
            <a:r>
              <a:rPr lang="en-US" altLang="en-US" dirty="0" err="1"/>
              <a:t>adalah</a:t>
            </a:r>
            <a:r>
              <a:rPr lang="en-US" altLang="en-US" dirty="0"/>
              <a:t> </a:t>
            </a:r>
            <a:r>
              <a:rPr lang="en-US" altLang="en-US" dirty="0" err="1"/>
              <a:t>sesuatu</a:t>
            </a:r>
            <a:r>
              <a:rPr lang="en-US" altLang="en-US" dirty="0"/>
              <a:t> yang </a:t>
            </a:r>
            <a:r>
              <a:rPr lang="en-US" altLang="en-US" dirty="0" err="1"/>
              <a:t>kompleks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 </a:t>
            </a:r>
            <a:r>
              <a:rPr lang="en-US" altLang="en-US" dirty="0" err="1"/>
              <a:t>hal</a:t>
            </a:r>
            <a:r>
              <a:rPr lang="en-US" altLang="en-US" dirty="0"/>
              <a:t> :</a:t>
            </a:r>
          </a:p>
          <a:p>
            <a:r>
              <a:rPr lang="en-US" altLang="en-US" dirty="0"/>
              <a:t>1. Domain Problem : Business Rule</a:t>
            </a:r>
          </a:p>
          <a:p>
            <a:r>
              <a:rPr lang="en-US" altLang="en-US" dirty="0"/>
              <a:t>2. Data Size</a:t>
            </a:r>
          </a:p>
          <a:p>
            <a:r>
              <a:rPr lang="en-US" altLang="en-US" dirty="0"/>
              <a:t>3. Solution : Algorithm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dirty="0"/>
              <a:t>Pembangunan s/w </a:t>
            </a:r>
            <a:r>
              <a:rPr lang="en-US" altLang="en-US" dirty="0" err="1"/>
              <a:t>harus</a:t>
            </a:r>
            <a:r>
              <a:rPr lang="en-US" altLang="en-US" dirty="0"/>
              <a:t> </a:t>
            </a:r>
            <a:r>
              <a:rPr lang="en-US" altLang="en-US" dirty="0" err="1"/>
              <a:t>dikelola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baik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memelihara</a:t>
            </a:r>
            <a:r>
              <a:rPr lang="en-US" altLang="en-US" dirty="0"/>
              <a:t> </a:t>
            </a:r>
            <a:r>
              <a:rPr lang="en-US" altLang="en-US" dirty="0" err="1"/>
              <a:t>kebenarannya</a:t>
            </a:r>
            <a:endParaRPr lang="en-US" altLang="en-US" dirty="0"/>
          </a:p>
        </p:txBody>
      </p:sp>
      <p:cxnSp>
        <p:nvCxnSpPr>
          <p:cNvPr id="9231" name="Straight Connector 9230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3" name="Straight Connector 9232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D1F1A-A1C9-F98A-6B91-631548733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EBADC7D-AE6D-BFE5-2925-67E099DFA0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0040" y="899024"/>
            <a:ext cx="3441792" cy="39149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3700" dirty="0" err="1"/>
              <a:t>Mendapatkan</a:t>
            </a:r>
            <a:r>
              <a:rPr lang="en-US" altLang="en-US" sz="3700" dirty="0"/>
              <a:t> S/W </a:t>
            </a:r>
            <a:r>
              <a:rPr lang="en-US" altLang="en-US" sz="3700" dirty="0" err="1"/>
              <a:t>Benar</a:t>
            </a:r>
            <a:r>
              <a:rPr lang="en-US" altLang="en-US" sz="3700" dirty="0"/>
              <a:t> dan </a:t>
            </a:r>
            <a:r>
              <a:rPr lang="en-US" altLang="en-US" sz="3700" dirty="0" err="1"/>
              <a:t>Membuat</a:t>
            </a:r>
            <a:r>
              <a:rPr lang="en-US" altLang="en-US" sz="3700" dirty="0"/>
              <a:t> S/W </a:t>
            </a:r>
            <a:r>
              <a:rPr lang="en-US" altLang="en-US" sz="3700" dirty="0" err="1"/>
              <a:t>dengan</a:t>
            </a:r>
            <a:r>
              <a:rPr lang="en-US" altLang="en-US" sz="3700" dirty="0"/>
              <a:t> </a:t>
            </a:r>
            <a:r>
              <a:rPr lang="en-US" altLang="en-US" sz="3700" dirty="0" err="1"/>
              <a:t>benar</a:t>
            </a:r>
            <a:endParaRPr lang="en-US" alt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6C465-8C0E-2CC5-D345-2EB0BBFB2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cxnSp>
        <p:nvCxnSpPr>
          <p:cNvPr id="9225" name="Straight Connector 92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hlinkClick r:id="rId2" action="ppaction://hlinkfile"/>
            <a:extLst>
              <a:ext uri="{FF2B5EF4-FFF2-40B4-BE49-F238E27FC236}">
                <a16:creationId xmlns:a16="http://schemas.microsoft.com/office/drawing/2014/main" id="{A9B60E10-E8EA-9E82-9519-F9E6090ED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49" y="723901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84787A-D15A-4411-98EC-2198C597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2086131"/>
            <a:ext cx="8501495" cy="685801"/>
          </a:xfrm>
        </p:spPr>
        <p:txBody>
          <a:bodyPr>
            <a:normAutofit fontScale="90000"/>
          </a:bodyPr>
          <a:lstStyle/>
          <a:p>
            <a:r>
              <a:rPr lang="id-ID" dirty="0"/>
              <a:t>Glass</a:t>
            </a:r>
            <a:r>
              <a:rPr lang="en-US" dirty="0"/>
              <a:t>’ </a:t>
            </a:r>
            <a:r>
              <a:rPr lang="id-ID" dirty="0"/>
              <a:t>L</a:t>
            </a:r>
            <a:r>
              <a:rPr lang="en-US" dirty="0"/>
              <a:t>aw</a:t>
            </a:r>
            <a:r>
              <a:rPr lang="id-ID" dirty="0"/>
              <a:t> (1998)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9078D-A680-422A-8CB0-6CD6CB9A3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id-ID" sz="4400" dirty="0"/>
          </a:p>
          <a:p>
            <a:pPr marL="0" indent="0">
              <a:buNone/>
            </a:pPr>
            <a:r>
              <a:rPr lang="en-ID" sz="4400" dirty="0">
                <a:solidFill>
                  <a:srgbClr val="C00000"/>
                </a:solidFill>
              </a:rPr>
              <a:t>Requirement deficiencies </a:t>
            </a:r>
            <a:r>
              <a:rPr lang="en-ID" sz="4400" dirty="0"/>
              <a:t>are the prime source of project failures</a:t>
            </a:r>
            <a:endParaRPr lang="id-ID" sz="4400" dirty="0"/>
          </a:p>
          <a:p>
            <a:pPr marL="0" indent="0">
              <a:buNone/>
            </a:pPr>
            <a:endParaRPr lang="id-ID" sz="4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id-ID" sz="44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id-ID" sz="4000" i="1" dirty="0"/>
              <a:t>[</a:t>
            </a:r>
            <a:r>
              <a:rPr lang="id-ID" sz="4000" i="1" dirty="0">
                <a:solidFill>
                  <a:srgbClr val="00B050"/>
                </a:solidFill>
              </a:rPr>
              <a:t>L1</a:t>
            </a:r>
            <a:r>
              <a:rPr lang="id-ID" sz="4000" i="1" dirty="0"/>
              <a:t>]</a:t>
            </a:r>
            <a:endParaRPr lang="en-US" sz="4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EA099-F03D-4791-B15B-94B281B4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9812" b="2"/>
          <a:stretch/>
        </p:blipFill>
        <p:spPr>
          <a:xfrm>
            <a:off x="5926223" y="0"/>
            <a:ext cx="586572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00" y="908651"/>
            <a:ext cx="4937004" cy="40586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/>
              <a:t>Tantangan Pengembangan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effectLst/>
                <a:latin typeface="+mn-lt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fld id="{C546E0E4-908A-4724-B308-E4F6AE4FA0DD}" type="slidenum">
              <a:rPr lang="en-US" sz="1800">
                <a:solidFill>
                  <a:srgbClr val="FFFFFF"/>
                </a:solidFill>
                <a:ea typeface="+mn-ea"/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800">
              <a:solidFill>
                <a:srgbClr val="FFFFFF"/>
              </a:solidFill>
              <a:ea typeface="+mn-ea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86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0"/>
            <a:ext cx="8501495" cy="68580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Sofware</a:t>
            </a:r>
            <a:r>
              <a:rPr lang="en-US"/>
              <a:t> Quality?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402501"/>
            <a:ext cx="4724400" cy="50240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Software quality </a:t>
            </a:r>
            <a:r>
              <a:rPr lang="en-US" dirty="0"/>
              <a:t>is </a:t>
            </a:r>
            <a:r>
              <a:rPr lang="en-US" sz="1900" i="1" dirty="0"/>
              <a:t>(IEEE, 1991)</a:t>
            </a:r>
            <a:r>
              <a:rPr lang="en-US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degree to which a system, component, or process </a:t>
            </a:r>
            <a:r>
              <a:rPr lang="en-US" dirty="0">
                <a:solidFill>
                  <a:srgbClr val="0070C0"/>
                </a:solidFill>
              </a:rPr>
              <a:t>meets specified 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degree to which a system, component, or process </a:t>
            </a:r>
            <a:r>
              <a:rPr lang="en-US" dirty="0">
                <a:solidFill>
                  <a:srgbClr val="0070C0"/>
                </a:solidFill>
              </a:rPr>
              <a:t>meets customer or user needs or expectations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>
                <a:solidFill>
                  <a:srgbClr val="00B050"/>
                </a:solidFill>
              </a:rPr>
              <a:t>(</a:t>
            </a:r>
            <a:r>
              <a:rPr lang="id-ID" dirty="0" err="1">
                <a:solidFill>
                  <a:srgbClr val="00B050"/>
                </a:solidFill>
              </a:rPr>
              <a:t>benefits</a:t>
            </a:r>
            <a:r>
              <a:rPr lang="id-ID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r>
              <a:rPr lang="en-US" dirty="0"/>
              <a:t>Quality means </a:t>
            </a:r>
            <a:r>
              <a:rPr lang="en-US" dirty="0">
                <a:solidFill>
                  <a:srgbClr val="C00000"/>
                </a:solidFill>
              </a:rPr>
              <a:t>conformance to requirements </a:t>
            </a:r>
            <a:r>
              <a:rPr lang="en-US" sz="1900" i="1" dirty="0"/>
              <a:t>(Crosby, 1979)</a:t>
            </a:r>
            <a:endParaRPr lang="id-ID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t="2796" r="2563" b="7689"/>
          <a:stretch/>
        </p:blipFill>
        <p:spPr>
          <a:xfrm>
            <a:off x="6665260" y="1905000"/>
            <a:ext cx="3698801" cy="34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651" y="115235"/>
            <a:ext cx="8501495" cy="685801"/>
          </a:xfrm>
        </p:spPr>
        <p:txBody>
          <a:bodyPr>
            <a:normAutofit fontScale="90000"/>
          </a:bodyPr>
          <a:lstStyle/>
          <a:p>
            <a:r>
              <a:rPr lang="id-ID" b="1" dirty="0"/>
              <a:t>Software Tidak Dibutuhkan?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64871"/>
            <a:ext cx="10632311" cy="5000263"/>
          </a:xfrm>
        </p:spPr>
        <p:txBody>
          <a:bodyPr>
            <a:normAutofit fontScale="92500"/>
          </a:bodyPr>
          <a:lstStyle/>
          <a:p>
            <a:r>
              <a:rPr lang="id-ID" sz="3200" dirty="0"/>
              <a:t>Analisis lagi </a:t>
            </a:r>
            <a:r>
              <a:rPr lang="id-ID" sz="3200" dirty="0" err="1"/>
              <a:t>software</a:t>
            </a:r>
            <a:r>
              <a:rPr lang="id-ID" sz="3200" dirty="0"/>
              <a:t> mahal yang kita miliki:</a:t>
            </a:r>
          </a:p>
          <a:p>
            <a:pPr lvl="1"/>
            <a:r>
              <a:rPr lang="id-ID" dirty="0" err="1"/>
              <a:t>S</a:t>
            </a:r>
            <a:r>
              <a:rPr lang="id-ID" dirty="0"/>
              <a:t>/</a:t>
            </a:r>
            <a:r>
              <a:rPr lang="id-ID" dirty="0" err="1"/>
              <a:t>W</a:t>
            </a:r>
            <a:r>
              <a:rPr lang="id-ID" dirty="0"/>
              <a:t> </a:t>
            </a:r>
            <a:r>
              <a:rPr lang="id-ID" dirty="0">
                <a:solidFill>
                  <a:srgbClr val="C00000"/>
                </a:solidFill>
              </a:rPr>
              <a:t>Komputerisasi KTP</a:t>
            </a:r>
          </a:p>
          <a:p>
            <a:pPr lvl="1"/>
            <a:r>
              <a:rPr lang="id-ID" dirty="0" err="1"/>
              <a:t>S</a:t>
            </a:r>
            <a:r>
              <a:rPr lang="id-ID" dirty="0"/>
              <a:t>/</a:t>
            </a:r>
            <a:r>
              <a:rPr lang="id-ID" dirty="0" err="1"/>
              <a:t>W</a:t>
            </a:r>
            <a:r>
              <a:rPr lang="id-ID" dirty="0"/>
              <a:t> </a:t>
            </a:r>
            <a:r>
              <a:rPr lang="id-ID" dirty="0">
                <a:solidFill>
                  <a:srgbClr val="C00000"/>
                </a:solidFill>
              </a:rPr>
              <a:t>e-KTP</a:t>
            </a:r>
          </a:p>
          <a:p>
            <a:pPr lvl="1"/>
            <a:r>
              <a:rPr lang="id-ID" dirty="0" err="1"/>
              <a:t>S</a:t>
            </a:r>
            <a:r>
              <a:rPr lang="id-ID" dirty="0"/>
              <a:t>/</a:t>
            </a:r>
            <a:r>
              <a:rPr lang="id-ID" dirty="0" err="1"/>
              <a:t>W</a:t>
            </a:r>
            <a:r>
              <a:rPr lang="id-ID" dirty="0"/>
              <a:t> </a:t>
            </a:r>
            <a:r>
              <a:rPr lang="id-ID" dirty="0">
                <a:solidFill>
                  <a:srgbClr val="C00000"/>
                </a:solidFill>
              </a:rPr>
              <a:t>Pencatatan Pembersihan Toilet</a:t>
            </a:r>
          </a:p>
          <a:p>
            <a:pPr lvl="1"/>
            <a:r>
              <a:rPr lang="id-ID" dirty="0" err="1"/>
              <a:t>S</a:t>
            </a:r>
            <a:r>
              <a:rPr lang="id-ID" dirty="0"/>
              <a:t>/</a:t>
            </a:r>
            <a:r>
              <a:rPr lang="id-ID" dirty="0" err="1"/>
              <a:t>W</a:t>
            </a:r>
            <a:r>
              <a:rPr lang="id-ID" dirty="0"/>
              <a:t> </a:t>
            </a:r>
            <a:r>
              <a:rPr lang="id-ID" dirty="0">
                <a:solidFill>
                  <a:srgbClr val="C00000"/>
                </a:solidFill>
              </a:rPr>
              <a:t>Kulon Universitas Diponegoro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id-ID" dirty="0" err="1"/>
              <a:t>S</a:t>
            </a:r>
            <a:r>
              <a:rPr lang="id-ID" dirty="0"/>
              <a:t>/</a:t>
            </a:r>
            <a:r>
              <a:rPr lang="id-ID" dirty="0" err="1"/>
              <a:t>W</a:t>
            </a:r>
            <a:r>
              <a:rPr lang="en-US" dirty="0"/>
              <a:t> </a:t>
            </a:r>
            <a:r>
              <a:rPr lang="en-US" dirty="0" err="1"/>
              <a:t>Peduli</a:t>
            </a:r>
            <a:r>
              <a:rPr lang="en-US" dirty="0"/>
              <a:t> </a:t>
            </a:r>
            <a:r>
              <a:rPr lang="en-US" dirty="0" err="1"/>
              <a:t>Lindungi</a:t>
            </a:r>
            <a:endParaRPr lang="en-US" dirty="0"/>
          </a:p>
          <a:p>
            <a:pPr lvl="1"/>
            <a:r>
              <a:rPr lang="id-ID" dirty="0" err="1"/>
              <a:t>S</a:t>
            </a:r>
            <a:r>
              <a:rPr lang="id-ID" dirty="0"/>
              <a:t>/</a:t>
            </a:r>
            <a:r>
              <a:rPr lang="id-ID" dirty="0" err="1"/>
              <a:t>W</a:t>
            </a:r>
            <a:r>
              <a:rPr lang="id-ID" dirty="0"/>
              <a:t> </a:t>
            </a:r>
            <a:r>
              <a:rPr lang="en-US" dirty="0">
                <a:solidFill>
                  <a:srgbClr val="C00000"/>
                </a:solidFill>
              </a:rPr>
              <a:t>SIAP </a:t>
            </a:r>
            <a:r>
              <a:rPr lang="en-US" dirty="0" err="1">
                <a:solidFill>
                  <a:srgbClr val="C00000"/>
                </a:solidFill>
              </a:rPr>
              <a:t>Undip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id-ID" dirty="0">
                <a:solidFill>
                  <a:srgbClr val="C00000"/>
                </a:solidFill>
              </a:rPr>
              <a:t>...</a:t>
            </a:r>
            <a:r>
              <a:rPr lang="id-ID" dirty="0" err="1">
                <a:solidFill>
                  <a:srgbClr val="C00000"/>
                </a:solidFill>
              </a:rPr>
              <a:t>etc</a:t>
            </a:r>
            <a:endParaRPr lang="id-ID" sz="3200" dirty="0"/>
          </a:p>
          <a:p>
            <a:r>
              <a:rPr lang="id-ID" sz="3200" dirty="0"/>
              <a:t>Software datang untuk </a:t>
            </a:r>
            <a:r>
              <a:rPr lang="id-ID" sz="3200" dirty="0">
                <a:solidFill>
                  <a:srgbClr val="00B050"/>
                </a:solidFill>
              </a:rPr>
              <a:t>memberi manfaat </a:t>
            </a:r>
            <a:r>
              <a:rPr lang="id-ID" sz="3200" dirty="0"/>
              <a:t>dan </a:t>
            </a:r>
            <a:r>
              <a:rPr lang="id-ID" sz="3200" dirty="0">
                <a:solidFill>
                  <a:srgbClr val="0070C0"/>
                </a:solidFill>
              </a:rPr>
              <a:t>mempercepat </a:t>
            </a:r>
            <a:r>
              <a:rPr lang="id-ID" sz="3200" dirty="0"/>
              <a:t>pekerjaan manusia</a:t>
            </a:r>
          </a:p>
          <a:p>
            <a:pPr lvl="1"/>
            <a:r>
              <a:rPr lang="id-ID" dirty="0"/>
              <a:t>Software datang bukan hanya karena ingin mengubah cara sekarang yang </a:t>
            </a:r>
            <a:r>
              <a:rPr lang="id-ID" sz="3600" dirty="0">
                <a:solidFill>
                  <a:srgbClr val="C00000"/>
                </a:solidFill>
              </a:rPr>
              <a:t>masih manual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3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9" name="Straight Connector 1024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53" name="Rectangle 1025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5" name="Picture 10244" descr="A metal dumbell">
            <a:extLst>
              <a:ext uri="{FF2B5EF4-FFF2-40B4-BE49-F238E27FC236}">
                <a16:creationId xmlns:a16="http://schemas.microsoft.com/office/drawing/2014/main" id="{35C5D644-B52B-7BF8-C808-886EF37A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99" r="15862" b="1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F129321D-5144-37E7-E69A-96BCA57E1F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155692" y="29723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dirty="0" err="1"/>
              <a:t>Produk</a:t>
            </a:r>
            <a:r>
              <a:rPr lang="en-US" altLang="en-US" sz="4000" dirty="0"/>
              <a:t> S/W Engineering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7B752C3-B33A-358E-9BDF-DF69D6CD514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995545" y="960133"/>
            <a:ext cx="6864350" cy="571727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en-US" sz="2400" dirty="0" err="1"/>
              <a:t>Produk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diperoleh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melalui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tahapan</a:t>
            </a:r>
            <a:r>
              <a:rPr lang="en-US" altLang="en-US" sz="2400" dirty="0"/>
              <a:t> System </a:t>
            </a:r>
            <a:r>
              <a:rPr lang="en-US" altLang="en-US" sz="2400" dirty="0" err="1"/>
              <a:t>Developmet</a:t>
            </a:r>
            <a:r>
              <a:rPr lang="en-US" altLang="en-US" sz="2400" dirty="0"/>
              <a:t> Life Cycle (SDLC)</a:t>
            </a:r>
          </a:p>
          <a:p>
            <a:r>
              <a:rPr lang="en-US" altLang="en-US" sz="2400" b="1" dirty="0" err="1"/>
              <a:t>Contoh</a:t>
            </a:r>
            <a:r>
              <a:rPr lang="en-US" altLang="en-US" sz="2400" b="1" dirty="0"/>
              <a:t> SDLC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Waterfall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err="1"/>
              <a:t>Paralel</a:t>
            </a:r>
            <a:r>
              <a:rPr lang="en-US" altLang="en-US" sz="2400" dirty="0"/>
              <a:t>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V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Prototyping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Spiral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RAD (Rapid Application Development)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Agile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...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  <p:cxnSp>
        <p:nvCxnSpPr>
          <p:cNvPr id="10255" name="Straight Connector 1025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175DE-8CEC-8F33-6501-D2655C705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100"/>
              <a:t>OutLet Materi</a:t>
            </a:r>
            <a:br>
              <a:rPr lang="en-US" altLang="en-US" sz="3100"/>
            </a:br>
            <a:r>
              <a:rPr lang="en-US" altLang="en-US" sz="3100"/>
              <a:t>Rekayasa Perangkat Lunak (RPL)</a:t>
            </a:r>
            <a:endParaRPr lang="en-US" sz="3100"/>
          </a:p>
        </p:txBody>
      </p:sp>
      <p:pic>
        <p:nvPicPr>
          <p:cNvPr id="4" name="Picture 3" descr="A green background with dots and lines&#10;&#10;AI-generated content may be incorrect.">
            <a:extLst>
              <a:ext uri="{FF2B5EF4-FFF2-40B4-BE49-F238E27FC236}">
                <a16:creationId xmlns:a16="http://schemas.microsoft.com/office/drawing/2014/main" id="{F295FA7C-9666-CD8B-CBA6-34FADBDE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729" r="2590" b="-1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C63C3D7-B21C-FDE3-3842-740FD79A1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1800" y="2080948"/>
            <a:ext cx="6823092" cy="4491631"/>
          </a:xfrm>
        </p:spPr>
        <p:txBody>
          <a:bodyPr vert="horz" lIns="91440" tIns="45720" rIns="91440" bIns="45720" rtlCol="0">
            <a:normAutofit/>
          </a:bodyPr>
          <a:lstStyle/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 err="1"/>
              <a:t>Pendahuluan</a:t>
            </a:r>
            <a:endParaRPr lang="en-US" altLang="en-US" sz="2400" dirty="0"/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 err="1"/>
              <a:t>Paradigma</a:t>
            </a:r>
            <a:r>
              <a:rPr lang="en-US" altLang="en-US" sz="2400" dirty="0"/>
              <a:t> S/W Engineering</a:t>
            </a:r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/>
              <a:t>S/W Requirement</a:t>
            </a:r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 err="1"/>
              <a:t>Analisis</a:t>
            </a:r>
            <a:endParaRPr lang="en-US" altLang="en-US" sz="2400" dirty="0"/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/>
              <a:t>Design</a:t>
            </a:r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b="1" dirty="0"/>
              <a:t>Coding</a:t>
            </a:r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 err="1"/>
              <a:t>Pengujian</a:t>
            </a:r>
            <a:endParaRPr lang="en-US" altLang="en-US" sz="2400" dirty="0"/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 err="1"/>
              <a:t>Pemeliharaan</a:t>
            </a:r>
            <a:r>
              <a:rPr lang="en-US" altLang="en-US" sz="2400" dirty="0"/>
              <a:t> (evolution)</a:t>
            </a:r>
          </a:p>
          <a:p>
            <a:pPr marL="10668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/>
              <a:t>Management </a:t>
            </a:r>
            <a:r>
              <a:rPr lang="en-US" altLang="en-US" sz="2400" dirty="0" err="1"/>
              <a:t>Proyek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Perangkat</a:t>
            </a:r>
            <a:r>
              <a:rPr lang="en-US" altLang="en-US" sz="2400" dirty="0"/>
              <a:t> Lunak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725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5" name="Straight Connector 1127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77" name="Rectangle 1127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9" name="Picture 11268" descr="A metal dumbell">
            <a:extLst>
              <a:ext uri="{FF2B5EF4-FFF2-40B4-BE49-F238E27FC236}">
                <a16:creationId xmlns:a16="http://schemas.microsoft.com/office/drawing/2014/main" id="{1C48D743-FD18-2B1F-043B-6A0C39B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99" r="15862" b="1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EE54D63F-120B-1A54-6BD6-4124088A32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/>
              <a:t>Proses S/W Engineering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F1FC2F2-D5F3-804B-3F4F-0A8F4B86FD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248656" y="1851660"/>
            <a:ext cx="6455664" cy="431139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Management Process</a:t>
            </a:r>
          </a:p>
          <a:p>
            <a:r>
              <a:rPr lang="en-US" altLang="en-US" sz="2400" dirty="0"/>
              <a:t>	1. Project Management</a:t>
            </a:r>
          </a:p>
          <a:p>
            <a:r>
              <a:rPr lang="en-US" altLang="en-US" sz="2400" dirty="0"/>
              <a:t>	2. Configuration Management</a:t>
            </a:r>
          </a:p>
          <a:p>
            <a:r>
              <a:rPr lang="en-US" altLang="en-US" sz="2400" dirty="0"/>
              <a:t>	3. Quality Assurance Management</a:t>
            </a:r>
          </a:p>
          <a:p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Technical Process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metode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harus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diaplikasikan</a:t>
            </a:r>
            <a:r>
              <a:rPr lang="en-US" altLang="en-US" sz="2400" dirty="0"/>
              <a:t> pada </a:t>
            </a:r>
            <a:r>
              <a:rPr lang="en-US" altLang="en-US" sz="2400" dirty="0" err="1"/>
              <a:t>setiap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tahapan</a:t>
            </a:r>
            <a:r>
              <a:rPr lang="en-US" altLang="en-US" sz="2400" dirty="0"/>
              <a:t> SDLC (Requirement, </a:t>
            </a:r>
            <a:r>
              <a:rPr lang="en-US" altLang="en-US" sz="2400" dirty="0" err="1"/>
              <a:t>analisis</a:t>
            </a:r>
            <a:r>
              <a:rPr lang="en-US" altLang="en-US" sz="2400" dirty="0"/>
              <a:t>, design, </a:t>
            </a:r>
            <a:r>
              <a:rPr lang="en-US" altLang="en-US" sz="2400" dirty="0" err="1"/>
              <a:t>implementasi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pengujian</a:t>
            </a:r>
            <a:r>
              <a:rPr lang="en-US" altLang="en-US" sz="2400" dirty="0"/>
              <a:t>,	</a:t>
            </a:r>
            <a:r>
              <a:rPr lang="en-US" altLang="en-US" sz="2400" dirty="0" err="1"/>
              <a:t>pemeliharaan</a:t>
            </a:r>
            <a:r>
              <a:rPr lang="en-US" altLang="en-US" sz="2400" dirty="0"/>
              <a:t>)</a:t>
            </a:r>
          </a:p>
        </p:txBody>
      </p:sp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7" name="Straight Connector 1229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9" name="Straight Connector 1229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01" name="Rectangle 1230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3" name="Picture 12292" descr="Complex math formulas on a blackboard">
            <a:extLst>
              <a:ext uri="{FF2B5EF4-FFF2-40B4-BE49-F238E27FC236}">
                <a16:creationId xmlns:a16="http://schemas.microsoft.com/office/drawing/2014/main" id="{A9222B91-E1B5-72CD-5A3A-7431DE6C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42" r="18218" b="-1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12290" name="Rectangle 2">
            <a:extLst>
              <a:ext uri="{FF2B5EF4-FFF2-40B4-BE49-F238E27FC236}">
                <a16:creationId xmlns:a16="http://schemas.microsoft.com/office/drawing/2014/main" id="{3768977A-2E17-3A36-CCC0-C7ED0159606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4000"/>
              <a:t>Kapan S/W Engineering Diaplikasikan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7547F71-1833-94D4-55B7-66B8AFE1D0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248656" y="2307716"/>
            <a:ext cx="6236208" cy="22425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Pre-Project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Project </a:t>
            </a:r>
            <a:r>
              <a:rPr lang="en-US" altLang="en-US" sz="2400" dirty="0" err="1"/>
              <a:t>Inititation</a:t>
            </a:r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Project </a:t>
            </a:r>
            <a:r>
              <a:rPr lang="en-US" altLang="en-US" sz="2400" dirty="0" err="1"/>
              <a:t>Realisation</a:t>
            </a:r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Software Delivery and Maintenances</a:t>
            </a:r>
          </a:p>
        </p:txBody>
      </p:sp>
      <p:cxnSp>
        <p:nvCxnSpPr>
          <p:cNvPr id="12303" name="Straight Connector 1230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33" name="Straight Connector 133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5" name="Straight Connector 133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37" name="Rectangle 1333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E11707A-67A4-F5DF-4FB7-16DD6CAC085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4088" y="914400"/>
            <a:ext cx="4041648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/>
              <a:t>Siapa Saja Yang Terlibat</a:t>
            </a:r>
          </a:p>
        </p:txBody>
      </p:sp>
      <p:cxnSp>
        <p:nvCxnSpPr>
          <p:cNvPr id="13339" name="Straight Connector 1333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30" name="Graphic 13329" descr="Checkmark">
            <a:extLst>
              <a:ext uri="{FF2B5EF4-FFF2-40B4-BE49-F238E27FC236}">
                <a16:creationId xmlns:a16="http://schemas.microsoft.com/office/drawing/2014/main" id="{77677F3C-63C8-7519-6D48-36CCE6898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111" y="3046576"/>
            <a:ext cx="2969276" cy="2969276"/>
          </a:xfrm>
          <a:prstGeom prst="rect">
            <a:avLst/>
          </a:prstGeom>
        </p:spPr>
      </p:pic>
      <p:sp>
        <p:nvSpPr>
          <p:cNvPr id="13315" name="Rectangle 3">
            <a:extLst>
              <a:ext uri="{FF2B5EF4-FFF2-40B4-BE49-F238E27FC236}">
                <a16:creationId xmlns:a16="http://schemas.microsoft.com/office/drawing/2014/main" id="{4F409A91-0601-CCFC-B75C-EA0DE3E35E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0952" y="968377"/>
            <a:ext cx="6144768" cy="5010912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Manager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	Project </a:t>
            </a:r>
            <a:r>
              <a:rPr lang="en-US" altLang="en-US" dirty="0" err="1"/>
              <a:t>Managemer</a:t>
            </a:r>
            <a:endParaRPr lang="en-US" alt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	Configuration Manager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	Quality Assurance Manager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Software Developer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	</a:t>
            </a:r>
            <a:r>
              <a:rPr lang="en-US" altLang="en-US" dirty="0" err="1"/>
              <a:t>Analist</a:t>
            </a:r>
            <a:endParaRPr lang="en-US" alt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	Designer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	Programmer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Supporting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	</a:t>
            </a:r>
            <a:r>
              <a:rPr lang="en-US" altLang="en-US" dirty="0" err="1"/>
              <a:t>Administrasi</a:t>
            </a:r>
            <a:endParaRPr lang="en-US" alt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	Technical Support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	Welfare</a:t>
            </a:r>
          </a:p>
        </p:txBody>
      </p:sp>
      <p:cxnSp>
        <p:nvCxnSpPr>
          <p:cNvPr id="13341" name="Straight Connector 1334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57" name="Straight Connector 1435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59" name="Straight Connector 1435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361" name="Rectangle 1436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6FD4C67-0F0F-68DC-A9C9-F950E5B18D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4088" y="914400"/>
            <a:ext cx="4041648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100"/>
              <a:t>Permasalahan yang Sering Muncul Hingga Kini</a:t>
            </a:r>
          </a:p>
        </p:txBody>
      </p:sp>
      <p:cxnSp>
        <p:nvCxnSpPr>
          <p:cNvPr id="14363" name="Straight Connector 1436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4" name="Graphic 14353" descr="Robot">
            <a:extLst>
              <a:ext uri="{FF2B5EF4-FFF2-40B4-BE49-F238E27FC236}">
                <a16:creationId xmlns:a16="http://schemas.microsoft.com/office/drawing/2014/main" id="{9B595B5E-701A-AC21-A65D-C362A721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111" y="3046576"/>
            <a:ext cx="2969276" cy="2969276"/>
          </a:xfrm>
          <a:prstGeom prst="rect">
            <a:avLst/>
          </a:prstGeom>
        </p:spPr>
      </p:pic>
      <p:sp>
        <p:nvSpPr>
          <p:cNvPr id="14339" name="Rectangle 3">
            <a:extLst>
              <a:ext uri="{FF2B5EF4-FFF2-40B4-BE49-F238E27FC236}">
                <a16:creationId xmlns:a16="http://schemas.microsoft.com/office/drawing/2014/main" id="{8E43AD70-83EB-74F8-DA9C-7EDC8BE5A38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0952" y="968377"/>
            <a:ext cx="6144768" cy="5010912"/>
          </a:xfr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2500" dirty="0" err="1"/>
              <a:t>Perkembangan</a:t>
            </a:r>
            <a:r>
              <a:rPr lang="en-US" altLang="en-US" sz="2500" dirty="0"/>
              <a:t> H/W sangat </a:t>
            </a:r>
            <a:r>
              <a:rPr lang="en-US" altLang="en-US" sz="2500" dirty="0" err="1"/>
              <a:t>cepat</a:t>
            </a:r>
            <a:r>
              <a:rPr lang="en-US" altLang="en-US" sz="2500" dirty="0"/>
              <a:t>, </a:t>
            </a:r>
            <a:r>
              <a:rPr lang="en-US" altLang="en-US" sz="2500" dirty="0" err="1"/>
              <a:t>melebihi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kemampuan</a:t>
            </a:r>
            <a:r>
              <a:rPr lang="en-US" altLang="en-US" sz="2500" dirty="0"/>
              <a:t> </a:t>
            </a:r>
            <a:r>
              <a:rPr lang="en-US" altLang="en-US" sz="2500" dirty="0" err="1"/>
              <a:t>kita</a:t>
            </a:r>
            <a:r>
              <a:rPr lang="en-US" altLang="en-US" sz="2500" dirty="0"/>
              <a:t> </a:t>
            </a:r>
            <a:r>
              <a:rPr lang="en-US" altLang="en-US" sz="2500" dirty="0" err="1"/>
              <a:t>membangun</a:t>
            </a:r>
            <a:r>
              <a:rPr lang="en-US" altLang="en-US" sz="2500" dirty="0"/>
              <a:t> S/W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2500" dirty="0" err="1"/>
              <a:t>Kemampuan</a:t>
            </a:r>
            <a:r>
              <a:rPr lang="en-US" altLang="en-US" sz="2500" dirty="0"/>
              <a:t> </a:t>
            </a:r>
            <a:r>
              <a:rPr lang="en-US" altLang="en-US" sz="2500" dirty="0" err="1"/>
              <a:t>membangun</a:t>
            </a:r>
            <a:r>
              <a:rPr lang="en-US" altLang="en-US" sz="2500" dirty="0"/>
              <a:t> S/W </a:t>
            </a:r>
            <a:r>
              <a:rPr lang="en-US" altLang="en-US" sz="2500" dirty="0" err="1"/>
              <a:t>masih</a:t>
            </a:r>
            <a:r>
              <a:rPr lang="en-US" altLang="en-US" sz="2500" dirty="0"/>
              <a:t> </a:t>
            </a:r>
            <a:r>
              <a:rPr lang="en-US" altLang="en-US" sz="2500" dirty="0" err="1"/>
              <a:t>ketinggalan</a:t>
            </a:r>
            <a:r>
              <a:rPr lang="en-US" altLang="en-US" sz="2500" dirty="0"/>
              <a:t> </a:t>
            </a:r>
            <a:r>
              <a:rPr lang="en-US" altLang="en-US" sz="2500" dirty="0" err="1"/>
              <a:t>dari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kebutuhan</a:t>
            </a:r>
            <a:r>
              <a:rPr lang="en-US" altLang="en-US" sz="2500" dirty="0"/>
              <a:t> </a:t>
            </a:r>
            <a:r>
              <a:rPr lang="en-US" altLang="en-US" sz="2500" dirty="0" err="1"/>
              <a:t>akan</a:t>
            </a:r>
            <a:r>
              <a:rPr lang="en-US" altLang="en-US" sz="2500" dirty="0"/>
              <a:t> S/W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2500" dirty="0" err="1"/>
              <a:t>Perlu</a:t>
            </a:r>
            <a:r>
              <a:rPr lang="en-US" altLang="en-US" sz="2500" dirty="0"/>
              <a:t> </a:t>
            </a:r>
            <a:r>
              <a:rPr lang="en-US" altLang="en-US" sz="2500" dirty="0" err="1"/>
              <a:t>usaha</a:t>
            </a:r>
            <a:r>
              <a:rPr lang="en-US" altLang="en-US" sz="2500" dirty="0"/>
              <a:t> </a:t>
            </a:r>
            <a:r>
              <a:rPr lang="en-US" altLang="en-US" sz="2500" dirty="0" err="1"/>
              <a:t>besar</a:t>
            </a:r>
            <a:r>
              <a:rPr lang="en-US" altLang="en-US" sz="2500" dirty="0"/>
              <a:t> </a:t>
            </a:r>
            <a:r>
              <a:rPr lang="en-US" altLang="en-US" sz="2500" dirty="0" err="1"/>
              <a:t>untuk</a:t>
            </a:r>
            <a:r>
              <a:rPr lang="en-US" altLang="en-US" sz="2500" dirty="0"/>
              <a:t> </a:t>
            </a:r>
            <a:r>
              <a:rPr lang="en-US" altLang="en-US" sz="2500" dirty="0" err="1"/>
              <a:t>membangun</a:t>
            </a:r>
            <a:r>
              <a:rPr lang="en-US" altLang="en-US" sz="2500" dirty="0"/>
              <a:t> S/W yang sangat </a:t>
            </a:r>
            <a:r>
              <a:rPr lang="en-US" altLang="en-US" sz="2500" dirty="0" err="1"/>
              <a:t>handal</a:t>
            </a:r>
            <a:r>
              <a:rPr lang="en-US" altLang="en-US" sz="2500" dirty="0"/>
              <a:t> dan </a:t>
            </a:r>
            <a:r>
              <a:rPr lang="en-US" altLang="en-US" sz="2500" dirty="0" err="1"/>
              <a:t>berkualitas</a:t>
            </a:r>
            <a:endParaRPr lang="en-US" altLang="en-US" sz="25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2500" dirty="0" err="1"/>
              <a:t>Kemampuan</a:t>
            </a:r>
            <a:r>
              <a:rPr lang="en-US" altLang="en-US" sz="2500" dirty="0"/>
              <a:t> </a:t>
            </a:r>
            <a:r>
              <a:rPr lang="en-US" altLang="en-US" sz="2500" dirty="0" err="1"/>
              <a:t>kita</a:t>
            </a:r>
            <a:r>
              <a:rPr lang="en-US" altLang="en-US" sz="2500" dirty="0"/>
              <a:t> </a:t>
            </a:r>
            <a:r>
              <a:rPr lang="en-US" altLang="en-US" sz="2500" dirty="0" err="1"/>
              <a:t>untuk</a:t>
            </a:r>
            <a:r>
              <a:rPr lang="en-US" altLang="en-US" sz="2500" dirty="0"/>
              <a:t> </a:t>
            </a:r>
            <a:r>
              <a:rPr lang="en-US" altLang="en-US" sz="2500" dirty="0" err="1"/>
              <a:t>memelihara</a:t>
            </a:r>
            <a:r>
              <a:rPr lang="en-US" altLang="en-US" sz="2500" dirty="0"/>
              <a:t> S/W yang </a:t>
            </a:r>
            <a:r>
              <a:rPr lang="en-US" altLang="en-US" sz="2500" dirty="0" err="1"/>
              <a:t>ada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tidak</a:t>
            </a:r>
            <a:r>
              <a:rPr lang="en-US" altLang="en-US" sz="2500" dirty="0"/>
              <a:t> </a:t>
            </a:r>
            <a:r>
              <a:rPr lang="en-US" altLang="en-US" sz="2500" dirty="0" err="1"/>
              <a:t>didukung</a:t>
            </a:r>
            <a:r>
              <a:rPr lang="en-US" altLang="en-US" sz="2500" dirty="0"/>
              <a:t> oleh design yang </a:t>
            </a:r>
            <a:r>
              <a:rPr lang="en-US" altLang="en-US" sz="2500" dirty="0" err="1"/>
              <a:t>baik</a:t>
            </a:r>
            <a:r>
              <a:rPr lang="en-US" altLang="en-US" sz="2500" dirty="0"/>
              <a:t> dan </a:t>
            </a:r>
            <a:r>
              <a:rPr lang="en-US" altLang="en-US" sz="2500" dirty="0" err="1"/>
              <a:t>sumber</a:t>
            </a:r>
            <a:r>
              <a:rPr lang="en-US" altLang="en-US" sz="2500" dirty="0"/>
              <a:t> </a:t>
            </a:r>
            <a:r>
              <a:rPr lang="en-US" altLang="en-US" sz="2500" dirty="0" err="1"/>
              <a:t>daya</a:t>
            </a:r>
            <a:r>
              <a:rPr lang="en-US" altLang="en-US" sz="2500" dirty="0"/>
              <a:t> yang </a:t>
            </a:r>
            <a:r>
              <a:rPr lang="en-US" altLang="en-US" sz="2500" dirty="0" err="1"/>
              <a:t>memadai</a:t>
            </a:r>
            <a:endParaRPr lang="en-US" altLang="en-US" sz="2500" dirty="0"/>
          </a:p>
        </p:txBody>
      </p:sp>
      <p:cxnSp>
        <p:nvCxnSpPr>
          <p:cNvPr id="14365" name="Straight Connector 1436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8" name="Straight Connector 1536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0" name="Straight Connector 1536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372" name="Rectangle 15371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83DC40DB-B203-6BC5-100F-7680D7699A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4087" y="559063"/>
            <a:ext cx="3306747" cy="5256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3600" dirty="0" err="1"/>
              <a:t>Perspektif</a:t>
            </a:r>
            <a:r>
              <a:rPr lang="en-US" altLang="en-US" sz="3600" dirty="0"/>
              <a:t> Industri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3677AD2-6234-4103-E592-2DE0730D6A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15052" y="409162"/>
            <a:ext cx="7438646" cy="6298937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DULU</a:t>
            </a:r>
          </a:p>
          <a:p>
            <a:r>
              <a:rPr lang="en-US" altLang="en-US" sz="2400" dirty="0"/>
              <a:t>	- Cost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H/W </a:t>
            </a:r>
            <a:r>
              <a:rPr lang="en-US" altLang="en-US" sz="2400" dirty="0" err="1"/>
              <a:t>tinggi</a:t>
            </a:r>
            <a:endParaRPr lang="en-US" altLang="en-US" sz="2400" dirty="0"/>
          </a:p>
          <a:p>
            <a:r>
              <a:rPr lang="en-US" altLang="en-US" sz="2400" dirty="0"/>
              <a:t>	- H/W oriented Management</a:t>
            </a:r>
          </a:p>
          <a:p>
            <a:r>
              <a:rPr lang="en-US" altLang="en-US" sz="2400" dirty="0"/>
              <a:t>	- Programming (art form, trial and error)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b="1" dirty="0"/>
              <a:t>SEKARANG</a:t>
            </a:r>
          </a:p>
          <a:p>
            <a:r>
              <a:rPr lang="en-US" altLang="en-US" sz="2400" dirty="0"/>
              <a:t>	- Cost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S/W </a:t>
            </a:r>
            <a:r>
              <a:rPr lang="en-US" altLang="en-US" sz="2400" dirty="0" err="1"/>
              <a:t>tinggi</a:t>
            </a:r>
            <a:endParaRPr lang="en-US" altLang="en-US" sz="2400" dirty="0"/>
          </a:p>
          <a:p>
            <a:r>
              <a:rPr lang="en-US" altLang="en-US" sz="2400" dirty="0"/>
              <a:t>	- </a:t>
            </a:r>
            <a:r>
              <a:rPr lang="en-US" altLang="en-US" sz="2400" dirty="0" err="1"/>
              <a:t>Perhatian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terhadap</a:t>
            </a:r>
            <a:r>
              <a:rPr lang="en-US" altLang="en-US" sz="2400" dirty="0"/>
              <a:t> S/W </a:t>
            </a:r>
            <a:r>
              <a:rPr lang="en-US" altLang="en-US" sz="2400" dirty="0" err="1"/>
              <a:t>tinggi</a:t>
            </a:r>
            <a:r>
              <a:rPr lang="en-US" altLang="en-US" sz="2400" dirty="0"/>
              <a:t> :</a:t>
            </a:r>
          </a:p>
          <a:p>
            <a:pPr marL="228600" indent="-457200">
              <a:buFont typeface="+mj-lt"/>
              <a:buAutoNum type="arabicParenR"/>
            </a:pPr>
            <a:r>
              <a:rPr lang="en-US" altLang="en-US" sz="2400" i="1" dirty="0" err="1"/>
              <a:t>Mengapa</a:t>
            </a:r>
            <a:r>
              <a:rPr lang="en-US" altLang="en-US" sz="2400" i="1" dirty="0"/>
              <a:t> sangat lama?</a:t>
            </a:r>
          </a:p>
          <a:p>
            <a:pPr marL="228600" indent="-457200">
              <a:buFont typeface="+mj-lt"/>
              <a:buAutoNum type="arabicParenR"/>
            </a:pPr>
            <a:r>
              <a:rPr lang="en-US" altLang="en-US" sz="2400" i="1" dirty="0" err="1"/>
              <a:t>Mengapa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biaya</a:t>
            </a:r>
            <a:r>
              <a:rPr lang="en-US" altLang="en-US" sz="2400" i="1" dirty="0"/>
              <a:t> mahal?</a:t>
            </a:r>
          </a:p>
          <a:p>
            <a:pPr marL="228600" indent="-457200">
              <a:buFont typeface="+mj-lt"/>
              <a:buAutoNum type="arabicParenR"/>
            </a:pPr>
            <a:r>
              <a:rPr lang="en-US" altLang="en-US" sz="2400" i="1" dirty="0" err="1"/>
              <a:t>Mengapa</a:t>
            </a:r>
            <a:r>
              <a:rPr lang="en-US" altLang="en-US" sz="2400" i="1" dirty="0"/>
              <a:t> error </a:t>
            </a:r>
            <a:r>
              <a:rPr lang="en-US" altLang="en-US" sz="2400" i="1" dirty="0" err="1"/>
              <a:t>sulit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dideteksi</a:t>
            </a:r>
            <a:r>
              <a:rPr lang="en-US" altLang="en-US" sz="2400" i="1" dirty="0"/>
              <a:t> di </a:t>
            </a:r>
            <a:r>
              <a:rPr lang="en-US" altLang="en-US" sz="2400" i="1" dirty="0" err="1"/>
              <a:t>awal</a:t>
            </a:r>
            <a:r>
              <a:rPr lang="en-US" altLang="en-US" sz="2400" i="1" dirty="0"/>
              <a:t>?</a:t>
            </a:r>
          </a:p>
          <a:p>
            <a:pPr marL="228600" indent="-457200">
              <a:buFont typeface="+mj-lt"/>
              <a:buAutoNum type="arabicParenR"/>
            </a:pPr>
            <a:r>
              <a:rPr lang="en-US" altLang="en-US" sz="2400" i="1" dirty="0" err="1"/>
              <a:t>Mengapa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sulit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mengukur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kemajuan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pembangunan</a:t>
            </a:r>
            <a:r>
              <a:rPr lang="en-US" altLang="en-US" sz="2400" i="1" dirty="0"/>
              <a:t> S/W?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cxnSp>
        <p:nvCxnSpPr>
          <p:cNvPr id="15374" name="Straight Connector 15373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223541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15" name="Straight Connector 164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17" name="Straight Connector 164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419" name="Rectangle 164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B5588C2A-088C-5AF7-B208-CEB68A9897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96186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/>
              <a:t>Software type</a:t>
            </a:r>
          </a:p>
        </p:txBody>
      </p:sp>
      <p:pic>
        <p:nvPicPr>
          <p:cNvPr id="16411" name="Picture 16410" descr="Data concept">
            <a:extLst>
              <a:ext uri="{FF2B5EF4-FFF2-40B4-BE49-F238E27FC236}">
                <a16:creationId xmlns:a16="http://schemas.microsoft.com/office/drawing/2014/main" id="{44B2BA01-B920-C34B-F163-AAD9F171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7" r="29533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6421" name="Straight Connector 1642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48DFC4D-69B7-382C-DE91-9A42A5BC7E4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696186" y="1748793"/>
            <a:ext cx="4800600" cy="421309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System S/W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Real Time S/W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Business S/W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Engineering and Scientific S/W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Embedded S/W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Artificial </a:t>
            </a:r>
            <a:r>
              <a:rPr lang="en-US" altLang="en-US" sz="2400" dirty="0" err="1"/>
              <a:t>Intelligen</a:t>
            </a:r>
            <a:r>
              <a:rPr lang="en-US" altLang="en-US" sz="2400" dirty="0"/>
              <a:t> S/W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…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cxnSp>
        <p:nvCxnSpPr>
          <p:cNvPr id="16423" name="Straight Connector 1642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E62BE-E579-3748-B445-45D1CD04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07" name="Rectangle 1640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08" name="Video 16407" descr="Neon Pink Question Mark">
            <a:extLst>
              <a:ext uri="{FF2B5EF4-FFF2-40B4-BE49-F238E27FC236}">
                <a16:creationId xmlns:a16="http://schemas.microsoft.com/office/drawing/2014/main" id="{E3E6BA75-452C-B08B-94E0-67D2979F1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409" name="Rectangle 1640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71B35D56-2C27-70E4-08F4-7E0837DE49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Any Questions?</a:t>
            </a:r>
          </a:p>
        </p:txBody>
      </p:sp>
      <p:cxnSp>
        <p:nvCxnSpPr>
          <p:cNvPr id="16406" name="Straight Connector 1640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579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16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4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40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93791ABB-DFAB-373B-F8BC-F0E15868CF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00102" y="960594"/>
            <a:ext cx="5828114" cy="4936812"/>
          </a:xfrm>
        </p:spPr>
        <p:txBody>
          <a:bodyPr anchor="ctr">
            <a:normAutofit/>
          </a:bodyPr>
          <a:lstStyle/>
          <a:p>
            <a:pPr algn="r" eaLnBrk="1" hangingPunct="1"/>
            <a:r>
              <a:rPr lang="en-US" altLang="en-US" sz="6000" dirty="0" err="1"/>
              <a:t>Referensi</a:t>
            </a:r>
            <a:r>
              <a:rPr lang="en-US" altLang="en-US" sz="6000" dirty="0"/>
              <a:t> RPL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203C6DD-6B9B-0E08-DD29-539EC58A74C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823201" y="1390650"/>
            <a:ext cx="4013196" cy="4076700"/>
          </a:xfrm>
        </p:spPr>
        <p:txBody>
          <a:bodyPr anchor="ctr">
            <a:noAutofit/>
          </a:bodyPr>
          <a:lstStyle/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altLang="en-US" dirty="0"/>
              <a:t>Software Engineering a </a:t>
            </a:r>
            <a:r>
              <a:rPr lang="en-US" altLang="en-US" dirty="0" err="1"/>
              <a:t>Practitionare</a:t>
            </a:r>
            <a:r>
              <a:rPr lang="en-US" altLang="en-US" dirty="0"/>
              <a:t> Approach, Prentice-Hall, seventh editions, Roger Pressman, 2010.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altLang="en-US" dirty="0"/>
              <a:t>Software Engineering, Pearson, tenth edition, Ian </a:t>
            </a:r>
            <a:r>
              <a:rPr lang="en-US" altLang="en-US" dirty="0" err="1"/>
              <a:t>Sammorvile</a:t>
            </a:r>
            <a:r>
              <a:rPr lang="en-US" altLang="en-US" dirty="0"/>
              <a:t>, 2016.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4100" descr="Complex math formulas on a blackboard">
            <a:extLst>
              <a:ext uri="{FF2B5EF4-FFF2-40B4-BE49-F238E27FC236}">
                <a16:creationId xmlns:a16="http://schemas.microsoft.com/office/drawing/2014/main" id="{37A46622-9455-C514-B4F6-D8E1BAD2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43" r="11819" b="-1"/>
          <a:stretch/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515F9B31-1E18-EB1A-20BA-6A52588EC7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6000"/>
              <a:t>Pengantar Software Engineering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AD4B29B-8112-C88D-0B57-53DB9660197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03400" y="5103862"/>
            <a:ext cx="4172757" cy="845487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2400" dirty="0" err="1"/>
              <a:t>Pertemuan</a:t>
            </a:r>
            <a:r>
              <a:rPr lang="en-US" altLang="en-US" sz="2400" dirty="0"/>
              <a:t> ke-1</a:t>
            </a: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124" descr="Computer script on a screen">
            <a:extLst>
              <a:ext uri="{FF2B5EF4-FFF2-40B4-BE49-F238E27FC236}">
                <a16:creationId xmlns:a16="http://schemas.microsoft.com/office/drawing/2014/main" id="{A0788A53-BB76-83CC-45C1-E26D41BD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7" r="49471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D1618707-FBF6-FC9E-C868-231B9E55A2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/>
              <a:t>Apa Itu Software 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3037275-A631-9FAF-ADB2-DADEFCBF62D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866968" y="2221992"/>
            <a:ext cx="6627924" cy="3739896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Software </a:t>
            </a:r>
            <a:r>
              <a:rPr lang="en-US" altLang="en-US" sz="2400" dirty="0" err="1"/>
              <a:t>merepresentasikan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di dunia </a:t>
            </a:r>
            <a:r>
              <a:rPr lang="en-US" altLang="en-US" sz="2400" dirty="0" err="1"/>
              <a:t>nyata</a:t>
            </a:r>
            <a:endParaRPr lang="en-US" altLang="en-US" sz="24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Software &lt;&gt; Program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Software, </a:t>
            </a:r>
            <a:r>
              <a:rPr lang="en-US" altLang="en-US" sz="2400" dirty="0" err="1"/>
              <a:t>meliputi</a:t>
            </a:r>
            <a:r>
              <a:rPr lang="en-US" altLang="en-US" sz="2400" dirty="0"/>
              <a:t> : </a:t>
            </a:r>
          </a:p>
          <a:p>
            <a:pPr>
              <a:lnSpc>
                <a:spcPct val="100000"/>
              </a:lnSpc>
            </a:pPr>
            <a:r>
              <a:rPr lang="en-US" altLang="en-US" sz="2400" dirty="0"/>
              <a:t>	1. </a:t>
            </a:r>
            <a:r>
              <a:rPr lang="en-US" altLang="en-US" sz="2400" dirty="0" err="1"/>
              <a:t>Struktur</a:t>
            </a:r>
            <a:r>
              <a:rPr lang="en-US" altLang="en-US" sz="2400" dirty="0"/>
              <a:t> Data</a:t>
            </a:r>
          </a:p>
          <a:p>
            <a:pPr>
              <a:lnSpc>
                <a:spcPct val="100000"/>
              </a:lnSpc>
            </a:pPr>
            <a:r>
              <a:rPr lang="en-US" altLang="en-US" sz="2400" dirty="0"/>
              <a:t>	2. Program</a:t>
            </a:r>
          </a:p>
          <a:p>
            <a:pPr>
              <a:lnSpc>
                <a:spcPct val="100000"/>
              </a:lnSpc>
            </a:pPr>
            <a:r>
              <a:rPr lang="en-US" altLang="en-US" sz="2400" dirty="0"/>
              <a:t>	3. </a:t>
            </a:r>
            <a:r>
              <a:rPr lang="en-US" altLang="en-US" sz="2400" dirty="0" err="1"/>
              <a:t>Dokumen</a:t>
            </a:r>
            <a:r>
              <a:rPr lang="en-US" altLang="en-US" sz="2400" dirty="0"/>
              <a:t> (Requirement, </a:t>
            </a:r>
            <a:r>
              <a:rPr lang="en-US" altLang="en-US" sz="2400" dirty="0" err="1"/>
              <a:t>analisis</a:t>
            </a:r>
            <a:r>
              <a:rPr lang="en-US" altLang="en-US" sz="2400" dirty="0"/>
              <a:t>, design, </a:t>
            </a:r>
            <a:r>
              <a:rPr lang="en-US" altLang="en-US" sz="2400" dirty="0" err="1"/>
              <a:t>implementasi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pengujian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pemeliharaan</a:t>
            </a:r>
            <a:r>
              <a:rPr lang="en-US" altLang="en-US" sz="2400" dirty="0"/>
              <a:t>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Solusi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komplek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harus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sistematik</a:t>
            </a:r>
            <a:endParaRPr lang="en-US" altLang="en-US" sz="2400" dirty="0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Connector 5136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6148" descr="A yellow and black background&#10;&#10;AI-generated content may be incorrect.">
            <a:extLst>
              <a:ext uri="{FF2B5EF4-FFF2-40B4-BE49-F238E27FC236}">
                <a16:creationId xmlns:a16="http://schemas.microsoft.com/office/drawing/2014/main" id="{B34A6EF5-012B-BF13-ADC8-065358A2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81" r="18046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BE543C8-24F4-92E6-F5C4-F3F9FD82180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/>
              <a:t>Karakteristik S/W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C4C8BAE-0D9B-D1F4-395C-525BFAB5D7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866968" y="2221992"/>
            <a:ext cx="6627924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S/w </a:t>
            </a:r>
            <a:r>
              <a:rPr lang="en-US" altLang="en-US" sz="2400" dirty="0" err="1"/>
              <a:t>merupakan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komponen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logik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bukan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fisik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seperti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bangunan</a:t>
            </a:r>
            <a:r>
              <a:rPr lang="en-US" altLang="en-US" sz="2400" dirty="0"/>
              <a:t> dan 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S/W </a:t>
            </a:r>
            <a:r>
              <a:rPr lang="en-US" altLang="en-US" sz="2400" dirty="0" err="1"/>
              <a:t>pengembangannya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berbeda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produk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manufaktur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umum</a:t>
            </a:r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S/W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mengenal</a:t>
            </a:r>
            <a:r>
              <a:rPr lang="en-US" altLang="en-US" sz="2400" dirty="0"/>
              <a:t> masa wear out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S/W </a:t>
            </a:r>
            <a:r>
              <a:rPr lang="en-US" altLang="en-US" sz="2400" dirty="0" err="1"/>
              <a:t>dibangun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berdasarkan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kebutuhan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bukan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komponen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sudah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ada</a:t>
            </a:r>
            <a:endParaRPr lang="en-US" altLang="en-US" sz="2400" dirty="0"/>
          </a:p>
        </p:txBody>
      </p: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DDC8-D72E-4C17-BEB0-32DC897E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6148" descr="A yellow and black background&#10;&#10;AI-generated content may be incorrect.">
            <a:extLst>
              <a:ext uri="{FF2B5EF4-FFF2-40B4-BE49-F238E27FC236}">
                <a16:creationId xmlns:a16="http://schemas.microsoft.com/office/drawing/2014/main" id="{9DA9B7EF-8F5B-8A73-68D4-E3833FA0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81" r="18046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20A9452F-B72E-AB57-DE54-85D22D3CDA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30425" y="1430179"/>
            <a:ext cx="3824335" cy="824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dirty="0"/>
              <a:t>Apa </a:t>
            </a:r>
            <a:r>
              <a:rPr lang="en-US" altLang="en-US" sz="4000" dirty="0" err="1"/>
              <a:t>bedanya</a:t>
            </a:r>
            <a:r>
              <a:rPr lang="en-US" altLang="en-US" sz="40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2E242-0FB8-8843-ECAB-4EE474472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0716A49B-2017-E1EB-40BF-B0F6E9A3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47459" cy="3355819"/>
          </a:xfrm>
          <a:prstGeom prst="rect">
            <a:avLst/>
          </a:prstGeom>
        </p:spPr>
      </p:pic>
      <p:pic>
        <p:nvPicPr>
          <p:cNvPr id="7" name="Picture 6" descr="A screenshot of a google search&#10;&#10;AI-generated content may be incorrect.">
            <a:extLst>
              <a:ext uri="{FF2B5EF4-FFF2-40B4-BE49-F238E27FC236}">
                <a16:creationId xmlns:a16="http://schemas.microsoft.com/office/drawing/2014/main" id="{9D058A41-2ACF-A7A7-FC60-026397FC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327" y="3350861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400"/>
            <a:ext cx="8501495" cy="68580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Keunikan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Software</a:t>
            </a:r>
            <a:endParaRPr lang="id-ID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676401" y="1143000"/>
          <a:ext cx="8839199" cy="509016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Karakteristik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Software</a:t>
                      </a:r>
                      <a:endParaRPr lang="id-ID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Hardware</a:t>
                      </a:r>
                      <a:endParaRPr lang="id-ID" sz="24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/>
                        <a:t>Kompleksitas</a:t>
                      </a:r>
                      <a:endParaRPr lang="id-ID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Tingkat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kompleksitas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dari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produk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software</a:t>
                      </a:r>
                      <a:r>
                        <a:rPr lang="en-US" sz="2200" baseline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tinggi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dengan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kemungkinan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perubahan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parameter</a:t>
                      </a:r>
                      <a:r>
                        <a:rPr lang="en-US" sz="2200" baseline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C00000"/>
                          </a:solidFill>
                        </a:rPr>
                        <a:t>dan</a:t>
                      </a:r>
                      <a:r>
                        <a:rPr lang="en-US" sz="2200" baseline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C00000"/>
                          </a:solidFill>
                        </a:rPr>
                        <a:t>fungsi</a:t>
                      </a:r>
                      <a:r>
                        <a:rPr lang="en-US" sz="2200" baseline="0" dirty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sz="2200" baseline="0" dirty="0" err="1">
                          <a:solidFill>
                            <a:srgbClr val="C00000"/>
                          </a:solidFill>
                        </a:rPr>
                        <a:t>sangat</a:t>
                      </a:r>
                      <a:r>
                        <a:rPr lang="en-US" sz="2200" baseline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C00000"/>
                          </a:solidFill>
                        </a:rPr>
                        <a:t>beragam</a:t>
                      </a:r>
                      <a:endParaRPr lang="id-ID" sz="2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Tingkat 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kompleksitas</a:t>
                      </a:r>
                      <a:r>
                        <a:rPr lang="en-US" sz="2200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70C0"/>
                          </a:solidFill>
                        </a:rPr>
                        <a:t>produk</a:t>
                      </a:r>
                      <a:r>
                        <a:rPr lang="en-US" sz="2200" baseline="0" dirty="0">
                          <a:solidFill>
                            <a:srgbClr val="0070C0"/>
                          </a:solidFill>
                        </a:rPr>
                        <a:t> lain </a:t>
                      </a:r>
                      <a:r>
                        <a:rPr lang="en-US" sz="2200" baseline="0" dirty="0" err="1">
                          <a:solidFill>
                            <a:srgbClr val="0070C0"/>
                          </a:solidFill>
                        </a:rPr>
                        <a:t>rendah</a:t>
                      </a:r>
                      <a:r>
                        <a:rPr lang="en-US" sz="2200" baseline="0" dirty="0"/>
                        <a:t>, </a:t>
                      </a:r>
                      <a:r>
                        <a:rPr lang="en-US" sz="2200" baseline="0" dirty="0" err="1"/>
                        <a:t>dengan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kemungkinan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perubahan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>
                          <a:solidFill>
                            <a:srgbClr val="0070C0"/>
                          </a:solidFill>
                        </a:rPr>
                        <a:t>parameter </a:t>
                      </a:r>
                      <a:r>
                        <a:rPr lang="en-US" sz="2200" baseline="0" dirty="0" err="1">
                          <a:solidFill>
                            <a:srgbClr val="0070C0"/>
                          </a:solidFill>
                        </a:rPr>
                        <a:t>dan</a:t>
                      </a:r>
                      <a:r>
                        <a:rPr lang="en-US" sz="2200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70C0"/>
                          </a:solidFill>
                        </a:rPr>
                        <a:t>fungsi</a:t>
                      </a:r>
                      <a:r>
                        <a:rPr lang="en-US" sz="2200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70C0"/>
                          </a:solidFill>
                        </a:rPr>
                        <a:t>tidak</a:t>
                      </a:r>
                      <a:r>
                        <a:rPr lang="en-US" sz="2200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70C0"/>
                          </a:solidFill>
                        </a:rPr>
                        <a:t>beragam</a:t>
                      </a:r>
                      <a:endParaRPr lang="id-ID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2200" dirty="0"/>
                        <a:t>Sumber Daya Manusia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200" dirty="0">
                          <a:solidFill>
                            <a:srgbClr val="C00000"/>
                          </a:solidFill>
                        </a:rPr>
                        <a:t>Kuantitas SDM Tidak berhubungan </a:t>
                      </a:r>
                      <a:r>
                        <a:rPr lang="id-ID" sz="2200" dirty="0"/>
                        <a:t>dengan Kualitas dan Kecepatan Kerja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200" dirty="0">
                          <a:solidFill>
                            <a:srgbClr val="0070C0"/>
                          </a:solidFill>
                        </a:rPr>
                        <a:t>Kuantitas SDM berhubungan </a:t>
                      </a:r>
                      <a:r>
                        <a:rPr lang="id-ID" sz="2200" dirty="0"/>
                        <a:t>dengan Kualitas dan Kecepatan Kerja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811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/>
                        <a:t>Visibilitas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Produk</a:t>
                      </a:r>
                      <a:endParaRPr lang="id-ID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Produk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terlihat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dengan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kasat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C00000"/>
                          </a:solidFill>
                        </a:rPr>
                        <a:t>mata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termasuk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bila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ada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cacat</a:t>
                      </a:r>
                      <a:r>
                        <a:rPr lang="en-US" sz="2200" baseline="0" dirty="0"/>
                        <a:t> (</a:t>
                      </a:r>
                      <a:r>
                        <a:rPr lang="en-US" sz="2200" i="1" baseline="0" dirty="0"/>
                        <a:t>defect</a:t>
                      </a:r>
                      <a:r>
                        <a:rPr lang="en-US" sz="2200" baseline="0" dirty="0"/>
                        <a:t>) </a:t>
                      </a:r>
                      <a:r>
                        <a:rPr lang="en-US" sz="2200" baseline="0" dirty="0" err="1"/>
                        <a:t>dari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produk</a:t>
                      </a:r>
                      <a:endParaRPr lang="id-ID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Produk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terlihat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dengan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kasat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mata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termasuk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bila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ada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cacat</a:t>
                      </a:r>
                      <a:r>
                        <a:rPr lang="en-US" sz="2200" baseline="0" dirty="0"/>
                        <a:t> (</a:t>
                      </a:r>
                      <a:r>
                        <a:rPr lang="en-US" sz="2200" i="1" baseline="0" dirty="0"/>
                        <a:t>defect</a:t>
                      </a:r>
                      <a:r>
                        <a:rPr lang="en-US" sz="2200" baseline="0" dirty="0"/>
                        <a:t>) </a:t>
                      </a:r>
                      <a:r>
                        <a:rPr lang="en-US" sz="2200" baseline="0" dirty="0" err="1"/>
                        <a:t>dari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produk</a:t>
                      </a:r>
                      <a:endParaRPr lang="id-ID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2771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8" name="Straight Connector 717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717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2" name="Rectangle 718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A1DFA65-9D56-08AC-F744-2F15E1862A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42672" y="909638"/>
            <a:ext cx="5848694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/>
              <a:t>Krisis Software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F51D13E-9ED0-8B1D-8632-F977BEC156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742672" y="2276474"/>
            <a:ext cx="5848694" cy="38850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pengembangan</a:t>
            </a:r>
            <a:r>
              <a:rPr lang="en-US" altLang="en-US" sz="2400" dirty="0"/>
              <a:t> S/W </a:t>
            </a:r>
            <a:r>
              <a:rPr lang="en-US" altLang="en-US" sz="2400" dirty="0" err="1"/>
              <a:t>sering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terjadi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permasalahan</a:t>
            </a:r>
            <a:r>
              <a:rPr lang="en-US" altLang="en-US" sz="2400" dirty="0"/>
              <a:t> :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Keterlambatan</a:t>
            </a:r>
            <a:endParaRPr lang="en-US" alt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Over Budget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400" dirty="0"/>
              <a:t>Kurang </a:t>
            </a:r>
            <a:r>
              <a:rPr lang="en-US" altLang="en-US" sz="2400" dirty="0" err="1"/>
              <a:t>berkualitas</a:t>
            </a:r>
            <a:endParaRPr lang="en-US" altLang="en-US" sz="2400" dirty="0"/>
          </a:p>
        </p:txBody>
      </p:sp>
      <p:pic>
        <p:nvPicPr>
          <p:cNvPr id="7175" name="Graphic 7174" descr="Computer">
            <a:extLst>
              <a:ext uri="{FF2B5EF4-FFF2-40B4-BE49-F238E27FC236}">
                <a16:creationId xmlns:a16="http://schemas.microsoft.com/office/drawing/2014/main" id="{8C056B5A-3ABB-F3A7-E7F6-3D32C49A8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1" y="1679090"/>
            <a:ext cx="4455010" cy="4455010"/>
          </a:xfrm>
          <a:prstGeom prst="rect">
            <a:avLst/>
          </a:prstGeom>
        </p:spPr>
      </p:pic>
      <p:cxnSp>
        <p:nvCxnSpPr>
          <p:cNvPr id="7184" name="Straight Connector 718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0661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" val="{F67B1CAF-DA20-4296-992B-DEFE8FF2D676}"/>
  <p:tag name="GENSWF_ADVANCE_TIME" val="0.003"/>
  <p:tag name="TIMING" val="|0.001|0.0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" val="{4C8EDCA8-7A1C-43C8-9A45-22E172710301}"/>
  <p:tag name="GENSWF_ADVANCE_TIME" val="0.509"/>
</p:tagLst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43C22"/>
      </a:dk2>
      <a:lt2>
        <a:srgbClr val="E8E2E3"/>
      </a:lt2>
      <a:accent1>
        <a:srgbClr val="25B39F"/>
      </a:accent1>
      <a:accent2>
        <a:srgbClr val="19B960"/>
      </a:accent2>
      <a:accent3>
        <a:srgbClr val="25B829"/>
      </a:accent3>
      <a:accent4>
        <a:srgbClr val="56B619"/>
      </a:accent4>
      <a:accent5>
        <a:srgbClr val="91AA23"/>
      </a:accent5>
      <a:accent6>
        <a:srgbClr val="C29C1A"/>
      </a:accent6>
      <a:hlink>
        <a:srgbClr val="698A2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995</Words>
  <Application>Microsoft Macintosh PowerPoint</Application>
  <PresentationFormat>Widescreen</PresentationFormat>
  <Paragraphs>189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Calisto MT</vt:lpstr>
      <vt:lpstr>Univers Condensed</vt:lpstr>
      <vt:lpstr>Wingdings</vt:lpstr>
      <vt:lpstr>ChronicleVTI</vt:lpstr>
      <vt:lpstr>Rekayasa Perangkat Lunak (RPL)</vt:lpstr>
      <vt:lpstr>OutLet Materi Rekayasa Perangkat Lunak (RPL)</vt:lpstr>
      <vt:lpstr>Referensi RPL</vt:lpstr>
      <vt:lpstr>Pengantar Software Engineering</vt:lpstr>
      <vt:lpstr>Apa Itu Software ?</vt:lpstr>
      <vt:lpstr>Karakteristik S/W</vt:lpstr>
      <vt:lpstr>Apa bedanya?</vt:lpstr>
      <vt:lpstr>Keunikan dari Software</vt:lpstr>
      <vt:lpstr>Krisis Software</vt:lpstr>
      <vt:lpstr>Kegagalan Project Software</vt:lpstr>
      <vt:lpstr>Size Berbanding Lurus dengan Kegagalan</vt:lpstr>
      <vt:lpstr>Software Engineering</vt:lpstr>
      <vt:lpstr>Alasan Perlu S/W Engineering</vt:lpstr>
      <vt:lpstr>Mendapatkan S/W Benar dan Membuat S/W dengan benar</vt:lpstr>
      <vt:lpstr>Glass’ Law (1998)</vt:lpstr>
      <vt:lpstr>Tantangan Pengembangan Software</vt:lpstr>
      <vt:lpstr>Sofware Quality?</vt:lpstr>
      <vt:lpstr>Software Tidak Dibutuhkan?</vt:lpstr>
      <vt:lpstr>Produk S/W Engineering</vt:lpstr>
      <vt:lpstr>Proses S/W Engineering</vt:lpstr>
      <vt:lpstr>Kapan S/W Engineering Diaplikasikan</vt:lpstr>
      <vt:lpstr>Siapa Saja Yang Terlibat</vt:lpstr>
      <vt:lpstr>Permasalahan yang Sering Muncul Hingga Kini</vt:lpstr>
      <vt:lpstr>Perspektif Industri</vt:lpstr>
      <vt:lpstr>Software type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Aris Puji Widodo</dc:creator>
  <cp:lastModifiedBy>Aris Puji Widodo</cp:lastModifiedBy>
  <cp:revision>15</cp:revision>
  <dcterms:created xsi:type="dcterms:W3CDTF">2025-02-12T21:35:30Z</dcterms:created>
  <dcterms:modified xsi:type="dcterms:W3CDTF">2025-08-28T03:18:38Z</dcterms:modified>
</cp:coreProperties>
</file>